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864" y="-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66497-2AE9-4CD1-B6BC-30D2A7CCA7D4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0039-E9C0-4718-A401-5CB9B0F2D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230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66497-2AE9-4CD1-B6BC-30D2A7CCA7D4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0039-E9C0-4718-A401-5CB9B0F2D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54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66497-2AE9-4CD1-B6BC-30D2A7CCA7D4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0039-E9C0-4718-A401-5CB9B0F2D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82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66497-2AE9-4CD1-B6BC-30D2A7CCA7D4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0039-E9C0-4718-A401-5CB9B0F2D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499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66497-2AE9-4CD1-B6BC-30D2A7CCA7D4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0039-E9C0-4718-A401-5CB9B0F2D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36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66497-2AE9-4CD1-B6BC-30D2A7CCA7D4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0039-E9C0-4718-A401-5CB9B0F2D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926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66497-2AE9-4CD1-B6BC-30D2A7CCA7D4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0039-E9C0-4718-A401-5CB9B0F2D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900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66497-2AE9-4CD1-B6BC-30D2A7CCA7D4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0039-E9C0-4718-A401-5CB9B0F2D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134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66497-2AE9-4CD1-B6BC-30D2A7CCA7D4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0039-E9C0-4718-A401-5CB9B0F2D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934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66497-2AE9-4CD1-B6BC-30D2A7CCA7D4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0039-E9C0-4718-A401-5CB9B0F2D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32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66497-2AE9-4CD1-B6BC-30D2A7CCA7D4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0039-E9C0-4718-A401-5CB9B0F2D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592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66497-2AE9-4CD1-B6BC-30D2A7CCA7D4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50039-E9C0-4718-A401-5CB9B0F2D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122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5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Chapter 5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 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Section 4:</a:t>
            </a:r>
            <a:r>
              <a:rPr lang="en-US" dirty="0"/>
              <a:t> Complex Numbers</a:t>
            </a:r>
            <a:br>
              <a:rPr lang="en-US" dirty="0"/>
            </a:br>
            <a:r>
              <a:rPr lang="en-US" dirty="0"/>
              <a:t> 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48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2133601"/>
            <a:ext cx="6172200" cy="3047999"/>
          </a:xfrm>
        </p:spPr>
        <p:txBody>
          <a:bodyPr>
            <a:noAutofit/>
          </a:bodyPr>
          <a:lstStyle/>
          <a:p>
            <a:pPr lvl="0"/>
            <a:r>
              <a:rPr lang="en-US" b="1" dirty="0" smtClean="0"/>
              <a:t>Not </a:t>
            </a:r>
            <a:r>
              <a:rPr lang="en-US" b="1" dirty="0"/>
              <a:t>all</a:t>
            </a:r>
            <a:r>
              <a:rPr lang="en-US" dirty="0"/>
              <a:t> quadratics have real-number solutions.  For instance, </a:t>
            </a:r>
            <a:r>
              <a:rPr lang="en-US" b="1" dirty="0"/>
              <a:t>x</a:t>
            </a:r>
            <a:r>
              <a:rPr lang="en-US" b="1" baseline="30000" dirty="0"/>
              <a:t>2</a:t>
            </a:r>
            <a:r>
              <a:rPr lang="en-US" b="1" dirty="0"/>
              <a:t> = -1 </a:t>
            </a:r>
            <a:r>
              <a:rPr lang="en-US" dirty="0"/>
              <a:t>has </a:t>
            </a:r>
            <a:r>
              <a:rPr lang="en-US" b="1" dirty="0"/>
              <a:t>no real-number solutions</a:t>
            </a:r>
            <a:r>
              <a:rPr lang="en-US" dirty="0"/>
              <a:t> because the square of any real number x is never negative.</a:t>
            </a:r>
          </a:p>
          <a:p>
            <a:pPr marL="0" indent="0">
              <a:buNone/>
            </a:pP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685800" y="5334000"/>
                <a:ext cx="5410200" cy="26237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sz="3200" dirty="0" smtClean="0"/>
                  <a:t>To overcome this problem, mathematicians created an expanded system of numbers using </a:t>
                </a:r>
                <a:r>
                  <a:rPr lang="en-US" sz="3200" b="1" u="sng" dirty="0" smtClean="0"/>
                  <a:t>imaginary unit</a:t>
                </a:r>
                <a:r>
                  <a:rPr lang="en-US" sz="3200" dirty="0" smtClean="0"/>
                  <a:t> i, defined as i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32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3200" b="0" i="1" smtClean="0">
                            <a:latin typeface="Cambria Math"/>
                          </a:rPr>
                          <m:t>−1</m:t>
                        </m:r>
                      </m:e>
                    </m:rad>
                  </m:oMath>
                </a14:m>
                <a:r>
                  <a:rPr lang="en-US" sz="3200" dirty="0" smtClean="0"/>
                  <a:t>     </a:t>
                </a:r>
                <a:r>
                  <a:rPr lang="en-US" sz="3200" b="1" dirty="0" smtClean="0"/>
                  <a:t>Note i</a:t>
                </a:r>
                <a:r>
                  <a:rPr lang="en-US" sz="3200" b="1" baseline="30000" dirty="0" smtClean="0"/>
                  <a:t>2</a:t>
                </a:r>
                <a:r>
                  <a:rPr lang="en-US" sz="3200" b="1" dirty="0" smtClean="0"/>
                  <a:t> = -1</a:t>
                </a:r>
                <a:r>
                  <a:rPr lang="en-US" sz="3200" dirty="0" smtClean="0"/>
                  <a:t>.</a:t>
                </a:r>
                <a:endParaRPr lang="en-US" sz="3200" dirty="0"/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5334000"/>
                <a:ext cx="5410200" cy="2623795"/>
              </a:xfrm>
              <a:prstGeom prst="rect">
                <a:avLst/>
              </a:prstGeom>
              <a:blipFill rotWithShape="1">
                <a:blip r:embed="rId2"/>
                <a:stretch>
                  <a:fillRect l="-2931" t="-3023" r="-1353" b="-6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61390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5999539"/>
              </p:ext>
            </p:extLst>
          </p:nvPr>
        </p:nvGraphicFramePr>
        <p:xfrm>
          <a:off x="304800" y="2667000"/>
          <a:ext cx="6172200" cy="503682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{2D5ABB26-0587-4C30-8999-92F81FD0307C}</a:tableStyleId>
              </a:tblPr>
              <a:tblGrid>
                <a:gridCol w="6172200"/>
              </a:tblGrid>
              <a:tr h="188259">
                <a:tc>
                  <a:txBody>
                    <a:bodyPr/>
                    <a:lstStyle/>
                    <a:p>
                      <a:pPr marL="22860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THE SQUARE ROOT OF A NEGATIVE NUMBER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61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u="sng" smtClean="0">
                          <a:effectLst/>
                        </a:rPr>
                        <a:t>PROPERTY </a:t>
                      </a:r>
                      <a:r>
                        <a:rPr lang="en-US" sz="2400" u="sng" dirty="0">
                          <a:effectLst/>
                        </a:rPr>
                        <a:t>NAME</a:t>
                      </a:r>
                      <a:r>
                        <a:rPr lang="en-US" sz="2400" dirty="0">
                          <a:effectLst/>
                        </a:rPr>
                        <a:t>      </a:t>
                      </a:r>
                      <a:r>
                        <a:rPr lang="en-US" sz="2400" dirty="0" smtClean="0">
                          <a:effectLst/>
                        </a:rPr>
                        <a:t>    </a:t>
                      </a:r>
                      <a:r>
                        <a:rPr lang="en-US" sz="2400" u="sng" dirty="0" smtClean="0">
                          <a:effectLst/>
                        </a:rPr>
                        <a:t>PATTERN</a:t>
                      </a:r>
                      <a:r>
                        <a:rPr lang="en-US" sz="2400" dirty="0" smtClean="0">
                          <a:effectLst/>
                        </a:rPr>
                        <a:t>           </a:t>
                      </a:r>
                      <a:r>
                        <a:rPr lang="en-US" sz="2400" u="sng" dirty="0">
                          <a:effectLst/>
                        </a:rPr>
                        <a:t>EXAMPLE</a:t>
                      </a:r>
                      <a:endParaRPr lang="en-US" sz="24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If r is a positive real </a:t>
                      </a:r>
                      <a:endParaRPr lang="en-US" sz="2400" dirty="0" smtClean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number </a:t>
                      </a:r>
                      <a:r>
                        <a:rPr lang="en-US" sz="2400" dirty="0">
                          <a:effectLst/>
                        </a:rPr>
                        <a:t>then                                                 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2400" dirty="0" smtClean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By Property (1), </a:t>
                      </a:r>
                      <a:r>
                        <a:rPr lang="en-US" sz="2400" dirty="0" smtClean="0">
                          <a:effectLst/>
                        </a:rPr>
                        <a:t>it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follows </a:t>
                      </a:r>
                      <a:r>
                        <a:rPr lang="en-US" sz="2400" dirty="0">
                          <a:effectLst/>
                        </a:rPr>
                        <a:t>that                                                       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2400" dirty="0" smtClean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0537876"/>
              </p:ext>
            </p:extLst>
          </p:nvPr>
        </p:nvGraphicFramePr>
        <p:xfrm>
          <a:off x="2819400" y="4267200"/>
          <a:ext cx="2295939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Equation" r:id="rId3" imgW="736280" imgH="215806" progId="Equation.3">
                  <p:embed/>
                </p:oleObj>
              </mc:Choice>
              <mc:Fallback>
                <p:oleObj name="Equation" r:id="rId3" imgW="736280" imgH="215806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4267200"/>
                        <a:ext cx="2295939" cy="6858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240771"/>
              </p:ext>
            </p:extLst>
          </p:nvPr>
        </p:nvGraphicFramePr>
        <p:xfrm>
          <a:off x="4648200" y="5181600"/>
          <a:ext cx="1779587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Equation" r:id="rId5" imgW="723600" imgH="228600" progId="Equation.3">
                  <p:embed/>
                </p:oleObj>
              </mc:Choice>
              <mc:Fallback>
                <p:oleObj name="Equation" r:id="rId5" imgW="72360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5181600"/>
                        <a:ext cx="1779587" cy="56515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3954204"/>
              </p:ext>
            </p:extLst>
          </p:nvPr>
        </p:nvGraphicFramePr>
        <p:xfrm>
          <a:off x="2819400" y="5867400"/>
          <a:ext cx="230505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Equation" r:id="rId7" imgW="736280" imgH="266584" progId="Equation.3">
                  <p:embed/>
                </p:oleObj>
              </mc:Choice>
              <mc:Fallback>
                <p:oleObj name="Equation" r:id="rId7" imgW="736280" imgH="266584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5867400"/>
                        <a:ext cx="2305050" cy="8382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00B0F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957383"/>
              </p:ext>
            </p:extLst>
          </p:nvPr>
        </p:nvGraphicFramePr>
        <p:xfrm>
          <a:off x="3200400" y="7010400"/>
          <a:ext cx="325755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Equation" r:id="rId9" imgW="1269449" imgH="266584" progId="Equation.3">
                  <p:embed/>
                </p:oleObj>
              </mc:Choice>
              <mc:Fallback>
                <p:oleObj name="Equation" r:id="rId9" imgW="1269449" imgH="266584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7010400"/>
                        <a:ext cx="3257550" cy="6858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00B0F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07814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SOLVING A QUADRATIC </a:t>
            </a:r>
            <a:r>
              <a:rPr lang="en-US" b="1" dirty="0" smtClean="0"/>
              <a:t>EQUATIONS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2133601"/>
            <a:ext cx="2324100" cy="5333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1. s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= -13</a:t>
            </a:r>
          </a:p>
        </p:txBody>
      </p:sp>
      <p:sp>
        <p:nvSpPr>
          <p:cNvPr id="4" name="Rectangle 3"/>
          <p:cNvSpPr/>
          <p:nvPr/>
        </p:nvSpPr>
        <p:spPr>
          <a:xfrm>
            <a:off x="4038600" y="2052382"/>
            <a:ext cx="27735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2.  2x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  </a:t>
            </a:r>
            <a:r>
              <a:rPr lang="en-US" sz="2800" dirty="0"/>
              <a:t>+ 11 = -37 </a:t>
            </a:r>
          </a:p>
        </p:txBody>
      </p:sp>
    </p:spTree>
    <p:extLst>
      <p:ext uri="{BB962C8B-B14F-4D97-AF65-F5344CB8AC3E}">
        <p14:creationId xmlns:p14="http://schemas.microsoft.com/office/powerpoint/2010/main" val="274175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08161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/>
              </a:rPr>
              <a:t>COMPLEX NUMBERS (a + bi)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2354993"/>
              </p:ext>
            </p:extLst>
          </p:nvPr>
        </p:nvGraphicFramePr>
        <p:xfrm>
          <a:off x="304800" y="2209800"/>
          <a:ext cx="6172200" cy="57912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{2D5ABB26-0587-4C30-8999-92F81FD0307C}</a:tableStyleId>
              </a:tblPr>
              <a:tblGrid>
                <a:gridCol w="6172200"/>
              </a:tblGrid>
              <a:tr h="159571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sng" dirty="0">
                          <a:effectLst/>
                        </a:rPr>
                        <a:t>REAL </a:t>
                      </a:r>
                      <a:r>
                        <a:rPr lang="en-US" sz="2000" dirty="0" smtClean="0">
                          <a:effectLst/>
                        </a:rPr>
                        <a:t>                      </a:t>
                      </a:r>
                      <a:r>
                        <a:rPr lang="en-US" sz="2000" u="sng" dirty="0" smtClean="0">
                          <a:effectLst/>
                        </a:rPr>
                        <a:t>IMAGINARY </a:t>
                      </a:r>
                      <a:r>
                        <a:rPr lang="en-US" sz="2000" dirty="0" smtClean="0">
                          <a:effectLst/>
                        </a:rPr>
                        <a:t>                 </a:t>
                      </a:r>
                      <a:r>
                        <a:rPr lang="en-US" sz="2000" u="sng" dirty="0">
                          <a:effectLst/>
                        </a:rPr>
                        <a:t>PURE IMAGINARY </a:t>
                      </a:r>
                      <a:endParaRPr lang="en-US" sz="20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(</a:t>
                      </a:r>
                      <a:r>
                        <a:rPr lang="en-US" sz="2000" dirty="0">
                          <a:effectLst/>
                        </a:rPr>
                        <a:t>a + 0i)             </a:t>
                      </a:r>
                      <a:r>
                        <a:rPr lang="en-US" sz="2000" dirty="0" smtClean="0">
                          <a:effectLst/>
                        </a:rPr>
                        <a:t>      (</a:t>
                      </a:r>
                      <a:r>
                        <a:rPr lang="en-US" sz="2000" dirty="0">
                          <a:effectLst/>
                        </a:rPr>
                        <a:t>a + bi)( b </a:t>
                      </a:r>
                      <a:r>
                        <a:rPr lang="en-US" sz="2000" dirty="0">
                          <a:effectLst/>
                          <a:sym typeface="Symbol"/>
                        </a:rPr>
                        <a:t></a:t>
                      </a:r>
                      <a:r>
                        <a:rPr lang="en-US" sz="2000" dirty="0">
                          <a:effectLst/>
                        </a:rPr>
                        <a:t> 0) </a:t>
                      </a:r>
                      <a:r>
                        <a:rPr lang="en-US" sz="2000" dirty="0" smtClean="0">
                          <a:effectLst/>
                        </a:rPr>
                        <a:t>                </a:t>
                      </a:r>
                      <a:r>
                        <a:rPr lang="en-US" sz="2000" dirty="0">
                          <a:effectLst/>
                        </a:rPr>
                        <a:t>(0 + bi)( b </a:t>
                      </a:r>
                      <a:r>
                        <a:rPr lang="en-US" sz="2000" dirty="0">
                          <a:effectLst/>
                          <a:sym typeface="Symbol"/>
                        </a:rPr>
                        <a:t></a:t>
                      </a:r>
                      <a:r>
                        <a:rPr lang="en-US" sz="2000" dirty="0">
                          <a:effectLst/>
                        </a:rPr>
                        <a:t> 0)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    -1                     </a:t>
                      </a:r>
                      <a:r>
                        <a:rPr lang="en-US" sz="2000" dirty="0" smtClean="0">
                          <a:effectLst/>
                        </a:rPr>
                        <a:t>    2 </a:t>
                      </a:r>
                      <a:r>
                        <a:rPr lang="en-US" sz="2000" dirty="0">
                          <a:effectLst/>
                        </a:rPr>
                        <a:t>+ 3i                  </a:t>
                      </a:r>
                      <a:r>
                        <a:rPr lang="en-US" sz="2000" dirty="0" smtClean="0">
                          <a:effectLst/>
                        </a:rPr>
                        <a:t>                   - </a:t>
                      </a:r>
                      <a:r>
                        <a:rPr lang="en-US" sz="2000" dirty="0">
                          <a:effectLst/>
                        </a:rPr>
                        <a:t>4i                  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   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  <a:sym typeface="Symbol"/>
                        </a:rPr>
                        <a:t></a:t>
                      </a:r>
                      <a:r>
                        <a:rPr lang="en-US" sz="2000" dirty="0">
                          <a:effectLst/>
                        </a:rPr>
                        <a:t>                     </a:t>
                      </a:r>
                      <a:r>
                        <a:rPr lang="en-US" sz="2000" dirty="0" smtClean="0">
                          <a:effectLst/>
                        </a:rPr>
                        <a:t>     5 </a:t>
                      </a:r>
                      <a:r>
                        <a:rPr lang="en-US" sz="2000" dirty="0">
                          <a:effectLst/>
                        </a:rPr>
                        <a:t>– 5i               </a:t>
                      </a:r>
                      <a:r>
                        <a:rPr lang="en-US" sz="2000" dirty="0" smtClean="0">
                          <a:effectLst/>
                        </a:rPr>
                        <a:t>                        6i</a:t>
                      </a:r>
                      <a:endParaRPr lang="en-US" sz="20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2400" dirty="0" smtClean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 smtClean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 smtClean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A </a:t>
                      </a:r>
                      <a:r>
                        <a:rPr lang="en-US" sz="2800" u="sng" dirty="0">
                          <a:effectLst/>
                        </a:rPr>
                        <a:t>complex number</a:t>
                      </a:r>
                      <a:r>
                        <a:rPr lang="en-US" sz="2800" dirty="0">
                          <a:effectLst/>
                        </a:rPr>
                        <a:t> written in </a:t>
                      </a:r>
                      <a:r>
                        <a:rPr lang="en-US" sz="2800" u="sng" dirty="0">
                          <a:effectLst/>
                        </a:rPr>
                        <a:t>standard form</a:t>
                      </a:r>
                      <a:r>
                        <a:rPr lang="en-US" sz="2800" dirty="0">
                          <a:effectLst/>
                        </a:rPr>
                        <a:t> is a number </a:t>
                      </a:r>
                      <a:endParaRPr lang="en-US" sz="2800" dirty="0" smtClean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                                         a </a:t>
                      </a:r>
                      <a:r>
                        <a:rPr lang="en-US" sz="2800" dirty="0">
                          <a:effectLst/>
                        </a:rPr>
                        <a:t>+ bi </a:t>
                      </a:r>
                      <a:endParaRPr lang="en-US" sz="2800" dirty="0" smtClean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where </a:t>
                      </a:r>
                      <a:r>
                        <a:rPr lang="en-US" sz="2800" dirty="0">
                          <a:effectLst/>
                        </a:rPr>
                        <a:t>a and b are real numbers.  The number a is the real part of the complex number, and the number bi is the imaginary part.  </a:t>
                      </a:r>
                      <a:endParaRPr lang="en-US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097356"/>
              </p:ext>
            </p:extLst>
          </p:nvPr>
        </p:nvGraphicFramePr>
        <p:xfrm>
          <a:off x="838200" y="3886200"/>
          <a:ext cx="495300" cy="8414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Equation" r:id="rId3" imgW="152280" imgH="393480" progId="Equation.3">
                  <p:embed/>
                </p:oleObj>
              </mc:Choice>
              <mc:Fallback>
                <p:oleObj name="Equation" r:id="rId3" imgW="152280" imgH="3934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3886200"/>
                        <a:ext cx="495300" cy="84142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548701"/>
              </p:ext>
            </p:extLst>
          </p:nvPr>
        </p:nvGraphicFramePr>
        <p:xfrm>
          <a:off x="1066800" y="3429000"/>
          <a:ext cx="496957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Equation" r:id="rId5" imgW="241091" imgH="215713" progId="Equation.3">
                  <p:embed/>
                </p:oleObj>
              </mc:Choice>
              <mc:Fallback>
                <p:oleObj name="Equation" r:id="rId5" imgW="241091" imgH="215713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3429000"/>
                        <a:ext cx="496957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46741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ADDING AND SUBTRACTING COMPLEX NUMBERS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(4 – i) + (3 + 2i)	</a:t>
            </a:r>
            <a:r>
              <a:rPr lang="en-US" dirty="0" smtClean="0"/>
              <a:t>      (</a:t>
            </a:r>
            <a:r>
              <a:rPr lang="en-US" dirty="0"/>
              <a:t>7 – 5i) – (1 – 5i) </a:t>
            </a:r>
          </a:p>
        </p:txBody>
      </p:sp>
    </p:spTree>
    <p:extLst>
      <p:ext uri="{BB962C8B-B14F-4D97-AF65-F5344CB8AC3E}">
        <p14:creationId xmlns:p14="http://schemas.microsoft.com/office/powerpoint/2010/main" val="1765447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MULTIPLYING COMPLEX </a:t>
            </a:r>
            <a:r>
              <a:rPr lang="en-US" b="1" dirty="0"/>
              <a:t>NUMBERS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2133601"/>
            <a:ext cx="6172200" cy="68579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(4 – i</a:t>
            </a:r>
            <a:r>
              <a:rPr lang="en-US" dirty="0" smtClean="0"/>
              <a:t>)(</a:t>
            </a:r>
            <a:r>
              <a:rPr lang="en-US" dirty="0"/>
              <a:t>3 + 2i)	</a:t>
            </a:r>
            <a:r>
              <a:rPr lang="en-US" dirty="0" smtClean="0"/>
              <a:t>      (</a:t>
            </a:r>
            <a:r>
              <a:rPr lang="en-US" dirty="0"/>
              <a:t>7 – 5i</a:t>
            </a:r>
            <a:r>
              <a:rPr lang="en-US" dirty="0" smtClean="0"/>
              <a:t>)(</a:t>
            </a:r>
            <a:r>
              <a:rPr lang="en-US" dirty="0"/>
              <a:t>1 – 5i) </a:t>
            </a:r>
          </a:p>
        </p:txBody>
      </p:sp>
    </p:spTree>
    <p:extLst>
      <p:ext uri="{BB962C8B-B14F-4D97-AF65-F5344CB8AC3E}">
        <p14:creationId xmlns:p14="http://schemas.microsoft.com/office/powerpoint/2010/main" val="150336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</TotalTime>
  <Words>124</Words>
  <Application>Microsoft Office PowerPoint</Application>
  <PresentationFormat>On-screen Show (4:3)</PresentationFormat>
  <Paragraphs>35</Paragraphs>
  <Slides>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Theme</vt:lpstr>
      <vt:lpstr>Microsoft Equation 3.0</vt:lpstr>
      <vt:lpstr>Chapter 5   Section 4: Complex Numbers   </vt:lpstr>
      <vt:lpstr>VOCABULARY</vt:lpstr>
      <vt:lpstr>PowerPoint Presentation</vt:lpstr>
      <vt:lpstr>SOLVING A QUADRATIC EQUATIONS</vt:lpstr>
      <vt:lpstr>COMPLEX NUMBERS (a + bi)</vt:lpstr>
      <vt:lpstr>ADDING AND SUBTRACTING COMPLEX NUMBERS </vt:lpstr>
      <vt:lpstr>MULTIPLYING COMPLEX NUMBERS </vt:lpstr>
    </vt:vector>
  </TitlesOfParts>
  <Company>Thornton Fractional Township HS D 215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   Section 4: Complex Numbers</dc:title>
  <dc:creator>Raja, Sheila</dc:creator>
  <cp:lastModifiedBy>Raja, Sheila</cp:lastModifiedBy>
  <cp:revision>7</cp:revision>
  <dcterms:created xsi:type="dcterms:W3CDTF">2011-12-08T14:29:23Z</dcterms:created>
  <dcterms:modified xsi:type="dcterms:W3CDTF">2011-12-08T20:57:17Z</dcterms:modified>
</cp:coreProperties>
</file>